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66" r:id="rId6"/>
    <p:sldId id="261" r:id="rId7"/>
    <p:sldId id="264"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76" autoAdjust="0"/>
    <p:restoredTop sz="94660"/>
  </p:normalViewPr>
  <p:slideViewPr>
    <p:cSldViewPr snapToGrid="0">
      <p:cViewPr varScale="1">
        <p:scale>
          <a:sx n="67" d="100"/>
          <a:sy n="67" d="100"/>
        </p:scale>
        <p:origin x="59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7F899-944A-8E27-A69C-F07BA6DD4BE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5EC388FA-04A4-7E71-FE30-C23365211F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E8CF2603-65EE-99D5-FBA3-E5685D81C86D}"/>
              </a:ext>
            </a:extLst>
          </p:cNvPr>
          <p:cNvSpPr>
            <a:spLocks noGrp="1"/>
          </p:cNvSpPr>
          <p:nvPr>
            <p:ph type="dt" sz="half" idx="10"/>
          </p:nvPr>
        </p:nvSpPr>
        <p:spPr/>
        <p:txBody>
          <a:bodyPr/>
          <a:lstStyle/>
          <a:p>
            <a:fld id="{1DB0C18F-0284-4331-8563-61FDC6D6966E}" type="datetimeFigureOut">
              <a:rPr lang="en-GB" smtClean="0"/>
              <a:t>28/04/2026</a:t>
            </a:fld>
            <a:endParaRPr lang="en-GB"/>
          </a:p>
        </p:txBody>
      </p:sp>
      <p:sp>
        <p:nvSpPr>
          <p:cNvPr id="5" name="Footer Placeholder 4">
            <a:extLst>
              <a:ext uri="{FF2B5EF4-FFF2-40B4-BE49-F238E27FC236}">
                <a16:creationId xmlns:a16="http://schemas.microsoft.com/office/drawing/2014/main" id="{BDF362EC-8335-8108-CE0A-FA1E5A06BE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D21CB7-DA65-DDA6-0BC7-44986481920E}"/>
              </a:ext>
            </a:extLst>
          </p:cNvPr>
          <p:cNvSpPr>
            <a:spLocks noGrp="1"/>
          </p:cNvSpPr>
          <p:nvPr>
            <p:ph type="sldNum" sz="quarter" idx="12"/>
          </p:nvPr>
        </p:nvSpPr>
        <p:spPr/>
        <p:txBody>
          <a:bodyPr/>
          <a:lstStyle/>
          <a:p>
            <a:fld id="{E5D2277D-989D-4417-8203-14F7F2F7E106}" type="slidenum">
              <a:rPr lang="en-GB" smtClean="0"/>
              <a:t>‹#›</a:t>
            </a:fld>
            <a:endParaRPr lang="en-GB"/>
          </a:p>
        </p:txBody>
      </p:sp>
    </p:spTree>
    <p:extLst>
      <p:ext uri="{BB962C8B-B14F-4D97-AF65-F5344CB8AC3E}">
        <p14:creationId xmlns:p14="http://schemas.microsoft.com/office/powerpoint/2010/main" val="505171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BAD7B-55C0-F06C-D240-54438A4554E3}"/>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BE422FB0-79BD-945B-77B5-93C5F9CAD3F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AACAC3B-8A93-D318-A298-B845D1DF0A24}"/>
              </a:ext>
            </a:extLst>
          </p:cNvPr>
          <p:cNvSpPr>
            <a:spLocks noGrp="1"/>
          </p:cNvSpPr>
          <p:nvPr>
            <p:ph type="dt" sz="half" idx="10"/>
          </p:nvPr>
        </p:nvSpPr>
        <p:spPr/>
        <p:txBody>
          <a:bodyPr/>
          <a:lstStyle/>
          <a:p>
            <a:fld id="{1DB0C18F-0284-4331-8563-61FDC6D6966E}" type="datetimeFigureOut">
              <a:rPr lang="en-GB" smtClean="0"/>
              <a:t>28/04/2026</a:t>
            </a:fld>
            <a:endParaRPr lang="en-GB"/>
          </a:p>
        </p:txBody>
      </p:sp>
      <p:sp>
        <p:nvSpPr>
          <p:cNvPr id="5" name="Footer Placeholder 4">
            <a:extLst>
              <a:ext uri="{FF2B5EF4-FFF2-40B4-BE49-F238E27FC236}">
                <a16:creationId xmlns:a16="http://schemas.microsoft.com/office/drawing/2014/main" id="{A16C1EEE-5FCA-4401-CB54-5907B76710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EEEDAA-42DB-8BF9-1E7B-E3C41AB44F9C}"/>
              </a:ext>
            </a:extLst>
          </p:cNvPr>
          <p:cNvSpPr>
            <a:spLocks noGrp="1"/>
          </p:cNvSpPr>
          <p:nvPr>
            <p:ph type="sldNum" sz="quarter" idx="12"/>
          </p:nvPr>
        </p:nvSpPr>
        <p:spPr/>
        <p:txBody>
          <a:bodyPr/>
          <a:lstStyle/>
          <a:p>
            <a:fld id="{E5D2277D-989D-4417-8203-14F7F2F7E106}" type="slidenum">
              <a:rPr lang="en-GB" smtClean="0"/>
              <a:t>‹#›</a:t>
            </a:fld>
            <a:endParaRPr lang="en-GB"/>
          </a:p>
        </p:txBody>
      </p:sp>
    </p:spTree>
    <p:extLst>
      <p:ext uri="{BB962C8B-B14F-4D97-AF65-F5344CB8AC3E}">
        <p14:creationId xmlns:p14="http://schemas.microsoft.com/office/powerpoint/2010/main" val="4197447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FBDE5-0A4E-4581-01DB-7A34F2CD6E34}"/>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B8150810-95A5-5CC3-C3C9-7B2D52A6A1F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B721F78-8A0A-081A-5931-847AEC011FED}"/>
              </a:ext>
            </a:extLst>
          </p:cNvPr>
          <p:cNvSpPr>
            <a:spLocks noGrp="1"/>
          </p:cNvSpPr>
          <p:nvPr>
            <p:ph type="dt" sz="half" idx="10"/>
          </p:nvPr>
        </p:nvSpPr>
        <p:spPr/>
        <p:txBody>
          <a:bodyPr/>
          <a:lstStyle/>
          <a:p>
            <a:fld id="{1DB0C18F-0284-4331-8563-61FDC6D6966E}" type="datetimeFigureOut">
              <a:rPr lang="en-GB" smtClean="0"/>
              <a:t>28/04/2026</a:t>
            </a:fld>
            <a:endParaRPr lang="en-GB"/>
          </a:p>
        </p:txBody>
      </p:sp>
      <p:sp>
        <p:nvSpPr>
          <p:cNvPr id="5" name="Footer Placeholder 4">
            <a:extLst>
              <a:ext uri="{FF2B5EF4-FFF2-40B4-BE49-F238E27FC236}">
                <a16:creationId xmlns:a16="http://schemas.microsoft.com/office/drawing/2014/main" id="{362A2A2F-610B-54F0-383F-E556D25321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0FD295-C24F-7D4E-19FE-FC77FDC305B0}"/>
              </a:ext>
            </a:extLst>
          </p:cNvPr>
          <p:cNvSpPr>
            <a:spLocks noGrp="1"/>
          </p:cNvSpPr>
          <p:nvPr>
            <p:ph type="sldNum" sz="quarter" idx="12"/>
          </p:nvPr>
        </p:nvSpPr>
        <p:spPr/>
        <p:txBody>
          <a:bodyPr/>
          <a:lstStyle/>
          <a:p>
            <a:fld id="{E5D2277D-989D-4417-8203-14F7F2F7E106}" type="slidenum">
              <a:rPr lang="en-GB" smtClean="0"/>
              <a:t>‹#›</a:t>
            </a:fld>
            <a:endParaRPr lang="en-GB"/>
          </a:p>
        </p:txBody>
      </p:sp>
    </p:spTree>
    <p:extLst>
      <p:ext uri="{BB962C8B-B14F-4D97-AF65-F5344CB8AC3E}">
        <p14:creationId xmlns:p14="http://schemas.microsoft.com/office/powerpoint/2010/main" val="1921554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56254-B83B-20F4-5668-3A81092B09A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DE62974-B6CB-9F51-191F-7D71B2DED08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AE3919C-4AE6-5BE5-CCBE-5664C73464B3}"/>
              </a:ext>
            </a:extLst>
          </p:cNvPr>
          <p:cNvSpPr>
            <a:spLocks noGrp="1"/>
          </p:cNvSpPr>
          <p:nvPr>
            <p:ph type="dt" sz="half" idx="10"/>
          </p:nvPr>
        </p:nvSpPr>
        <p:spPr/>
        <p:txBody>
          <a:bodyPr/>
          <a:lstStyle/>
          <a:p>
            <a:fld id="{1DB0C18F-0284-4331-8563-61FDC6D6966E}" type="datetimeFigureOut">
              <a:rPr lang="en-GB" smtClean="0"/>
              <a:t>28/04/2026</a:t>
            </a:fld>
            <a:endParaRPr lang="en-GB"/>
          </a:p>
        </p:txBody>
      </p:sp>
      <p:sp>
        <p:nvSpPr>
          <p:cNvPr id="5" name="Footer Placeholder 4">
            <a:extLst>
              <a:ext uri="{FF2B5EF4-FFF2-40B4-BE49-F238E27FC236}">
                <a16:creationId xmlns:a16="http://schemas.microsoft.com/office/drawing/2014/main" id="{72655C6A-35E5-C450-5CA4-7154A51BF6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AFFB66-AEB1-17C4-8890-74857331049F}"/>
              </a:ext>
            </a:extLst>
          </p:cNvPr>
          <p:cNvSpPr>
            <a:spLocks noGrp="1"/>
          </p:cNvSpPr>
          <p:nvPr>
            <p:ph type="sldNum" sz="quarter" idx="12"/>
          </p:nvPr>
        </p:nvSpPr>
        <p:spPr/>
        <p:txBody>
          <a:bodyPr/>
          <a:lstStyle/>
          <a:p>
            <a:fld id="{E5D2277D-989D-4417-8203-14F7F2F7E106}" type="slidenum">
              <a:rPr lang="en-GB" smtClean="0"/>
              <a:t>‹#›</a:t>
            </a:fld>
            <a:endParaRPr lang="en-GB"/>
          </a:p>
        </p:txBody>
      </p:sp>
    </p:spTree>
    <p:extLst>
      <p:ext uri="{BB962C8B-B14F-4D97-AF65-F5344CB8AC3E}">
        <p14:creationId xmlns:p14="http://schemas.microsoft.com/office/powerpoint/2010/main" val="2843306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AFBA9-1087-3C4A-F4E2-91750CD3634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09B48398-1203-DBFE-B723-5A44A641E27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91E765A-7615-3309-9290-9F3C16A49D67}"/>
              </a:ext>
            </a:extLst>
          </p:cNvPr>
          <p:cNvSpPr>
            <a:spLocks noGrp="1"/>
          </p:cNvSpPr>
          <p:nvPr>
            <p:ph type="dt" sz="half" idx="10"/>
          </p:nvPr>
        </p:nvSpPr>
        <p:spPr/>
        <p:txBody>
          <a:bodyPr/>
          <a:lstStyle/>
          <a:p>
            <a:fld id="{1DB0C18F-0284-4331-8563-61FDC6D6966E}" type="datetimeFigureOut">
              <a:rPr lang="en-GB" smtClean="0"/>
              <a:t>28/04/2026</a:t>
            </a:fld>
            <a:endParaRPr lang="en-GB"/>
          </a:p>
        </p:txBody>
      </p:sp>
      <p:sp>
        <p:nvSpPr>
          <p:cNvPr id="5" name="Footer Placeholder 4">
            <a:extLst>
              <a:ext uri="{FF2B5EF4-FFF2-40B4-BE49-F238E27FC236}">
                <a16:creationId xmlns:a16="http://schemas.microsoft.com/office/drawing/2014/main" id="{B66B8695-DF52-B44F-3D80-5437F2AC01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A6986F-66A1-9BE7-A378-BB37DD6A78E1}"/>
              </a:ext>
            </a:extLst>
          </p:cNvPr>
          <p:cNvSpPr>
            <a:spLocks noGrp="1"/>
          </p:cNvSpPr>
          <p:nvPr>
            <p:ph type="sldNum" sz="quarter" idx="12"/>
          </p:nvPr>
        </p:nvSpPr>
        <p:spPr/>
        <p:txBody>
          <a:bodyPr/>
          <a:lstStyle/>
          <a:p>
            <a:fld id="{E5D2277D-989D-4417-8203-14F7F2F7E106}" type="slidenum">
              <a:rPr lang="en-GB" smtClean="0"/>
              <a:t>‹#›</a:t>
            </a:fld>
            <a:endParaRPr lang="en-GB"/>
          </a:p>
        </p:txBody>
      </p:sp>
    </p:spTree>
    <p:extLst>
      <p:ext uri="{BB962C8B-B14F-4D97-AF65-F5344CB8AC3E}">
        <p14:creationId xmlns:p14="http://schemas.microsoft.com/office/powerpoint/2010/main" val="2027524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C6E16-68FE-C5B6-1872-E4D96BA9872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D122F5E-9D48-F1DD-F7C2-018DBDEA27C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77AD0688-1771-EDA8-C950-4351E737DD1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1BE363F1-4024-29C0-9C5A-59FDA7B9F672}"/>
              </a:ext>
            </a:extLst>
          </p:cNvPr>
          <p:cNvSpPr>
            <a:spLocks noGrp="1"/>
          </p:cNvSpPr>
          <p:nvPr>
            <p:ph type="dt" sz="half" idx="10"/>
          </p:nvPr>
        </p:nvSpPr>
        <p:spPr/>
        <p:txBody>
          <a:bodyPr/>
          <a:lstStyle/>
          <a:p>
            <a:fld id="{1DB0C18F-0284-4331-8563-61FDC6D6966E}" type="datetimeFigureOut">
              <a:rPr lang="en-GB" smtClean="0"/>
              <a:t>28/04/2026</a:t>
            </a:fld>
            <a:endParaRPr lang="en-GB"/>
          </a:p>
        </p:txBody>
      </p:sp>
      <p:sp>
        <p:nvSpPr>
          <p:cNvPr id="6" name="Footer Placeholder 5">
            <a:extLst>
              <a:ext uri="{FF2B5EF4-FFF2-40B4-BE49-F238E27FC236}">
                <a16:creationId xmlns:a16="http://schemas.microsoft.com/office/drawing/2014/main" id="{A19A8BDE-27BF-3921-3439-5EC5E992AC9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81A844-D46C-311D-16E8-3D59431D9F24}"/>
              </a:ext>
            </a:extLst>
          </p:cNvPr>
          <p:cNvSpPr>
            <a:spLocks noGrp="1"/>
          </p:cNvSpPr>
          <p:nvPr>
            <p:ph type="sldNum" sz="quarter" idx="12"/>
          </p:nvPr>
        </p:nvSpPr>
        <p:spPr/>
        <p:txBody>
          <a:bodyPr/>
          <a:lstStyle/>
          <a:p>
            <a:fld id="{E5D2277D-989D-4417-8203-14F7F2F7E106}" type="slidenum">
              <a:rPr lang="en-GB" smtClean="0"/>
              <a:t>‹#›</a:t>
            </a:fld>
            <a:endParaRPr lang="en-GB"/>
          </a:p>
        </p:txBody>
      </p:sp>
    </p:spTree>
    <p:extLst>
      <p:ext uri="{BB962C8B-B14F-4D97-AF65-F5344CB8AC3E}">
        <p14:creationId xmlns:p14="http://schemas.microsoft.com/office/powerpoint/2010/main" val="2682506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927DA-5156-15C0-8AF0-E9E050D961A5}"/>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3A5D5136-484F-ABDD-8264-D8D4FFF0D3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3B27170-5B20-03D2-9B92-0A64D90B195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82A95443-C910-2B91-963D-2BB9599B50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2749426-2B78-97D2-CF35-94B1B0840EC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5546EB93-7B95-39CF-4212-D3D7199DDDA4}"/>
              </a:ext>
            </a:extLst>
          </p:cNvPr>
          <p:cNvSpPr>
            <a:spLocks noGrp="1"/>
          </p:cNvSpPr>
          <p:nvPr>
            <p:ph type="dt" sz="half" idx="10"/>
          </p:nvPr>
        </p:nvSpPr>
        <p:spPr/>
        <p:txBody>
          <a:bodyPr/>
          <a:lstStyle/>
          <a:p>
            <a:fld id="{1DB0C18F-0284-4331-8563-61FDC6D6966E}" type="datetimeFigureOut">
              <a:rPr lang="en-GB" smtClean="0"/>
              <a:t>28/04/2026</a:t>
            </a:fld>
            <a:endParaRPr lang="en-GB"/>
          </a:p>
        </p:txBody>
      </p:sp>
      <p:sp>
        <p:nvSpPr>
          <p:cNvPr id="8" name="Footer Placeholder 7">
            <a:extLst>
              <a:ext uri="{FF2B5EF4-FFF2-40B4-BE49-F238E27FC236}">
                <a16:creationId xmlns:a16="http://schemas.microsoft.com/office/drawing/2014/main" id="{CC724DFA-ABDD-7019-A056-3C7365AC77D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F0E65AE-B075-21AB-2E8C-BA0CAD41D096}"/>
              </a:ext>
            </a:extLst>
          </p:cNvPr>
          <p:cNvSpPr>
            <a:spLocks noGrp="1"/>
          </p:cNvSpPr>
          <p:nvPr>
            <p:ph type="sldNum" sz="quarter" idx="12"/>
          </p:nvPr>
        </p:nvSpPr>
        <p:spPr/>
        <p:txBody>
          <a:bodyPr/>
          <a:lstStyle/>
          <a:p>
            <a:fld id="{E5D2277D-989D-4417-8203-14F7F2F7E106}" type="slidenum">
              <a:rPr lang="en-GB" smtClean="0"/>
              <a:t>‹#›</a:t>
            </a:fld>
            <a:endParaRPr lang="en-GB"/>
          </a:p>
        </p:txBody>
      </p:sp>
    </p:spTree>
    <p:extLst>
      <p:ext uri="{BB962C8B-B14F-4D97-AF65-F5344CB8AC3E}">
        <p14:creationId xmlns:p14="http://schemas.microsoft.com/office/powerpoint/2010/main" val="4257952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B70EB-DBE1-517C-EFF2-C0153870AF3F}"/>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925807C-4B04-893E-35E1-293B5FF83B7C}"/>
              </a:ext>
            </a:extLst>
          </p:cNvPr>
          <p:cNvSpPr>
            <a:spLocks noGrp="1"/>
          </p:cNvSpPr>
          <p:nvPr>
            <p:ph type="dt" sz="half" idx="10"/>
          </p:nvPr>
        </p:nvSpPr>
        <p:spPr/>
        <p:txBody>
          <a:bodyPr/>
          <a:lstStyle/>
          <a:p>
            <a:fld id="{1DB0C18F-0284-4331-8563-61FDC6D6966E}" type="datetimeFigureOut">
              <a:rPr lang="en-GB" smtClean="0"/>
              <a:t>28/04/2026</a:t>
            </a:fld>
            <a:endParaRPr lang="en-GB"/>
          </a:p>
        </p:txBody>
      </p:sp>
      <p:sp>
        <p:nvSpPr>
          <p:cNvPr id="4" name="Footer Placeholder 3">
            <a:extLst>
              <a:ext uri="{FF2B5EF4-FFF2-40B4-BE49-F238E27FC236}">
                <a16:creationId xmlns:a16="http://schemas.microsoft.com/office/drawing/2014/main" id="{3B00AEC0-B678-FD03-768C-694EEC59B12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8F9E9BF-494F-A511-54D5-E8DCDEB27546}"/>
              </a:ext>
            </a:extLst>
          </p:cNvPr>
          <p:cNvSpPr>
            <a:spLocks noGrp="1"/>
          </p:cNvSpPr>
          <p:nvPr>
            <p:ph type="sldNum" sz="quarter" idx="12"/>
          </p:nvPr>
        </p:nvSpPr>
        <p:spPr/>
        <p:txBody>
          <a:bodyPr/>
          <a:lstStyle/>
          <a:p>
            <a:fld id="{E5D2277D-989D-4417-8203-14F7F2F7E106}" type="slidenum">
              <a:rPr lang="en-GB" smtClean="0"/>
              <a:t>‹#›</a:t>
            </a:fld>
            <a:endParaRPr lang="en-GB"/>
          </a:p>
        </p:txBody>
      </p:sp>
    </p:spTree>
    <p:extLst>
      <p:ext uri="{BB962C8B-B14F-4D97-AF65-F5344CB8AC3E}">
        <p14:creationId xmlns:p14="http://schemas.microsoft.com/office/powerpoint/2010/main" val="1503003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8D0321-A9C0-57AE-8182-B5F82B02DD1B}"/>
              </a:ext>
            </a:extLst>
          </p:cNvPr>
          <p:cNvSpPr>
            <a:spLocks noGrp="1"/>
          </p:cNvSpPr>
          <p:nvPr>
            <p:ph type="dt" sz="half" idx="10"/>
          </p:nvPr>
        </p:nvSpPr>
        <p:spPr/>
        <p:txBody>
          <a:bodyPr/>
          <a:lstStyle/>
          <a:p>
            <a:fld id="{1DB0C18F-0284-4331-8563-61FDC6D6966E}" type="datetimeFigureOut">
              <a:rPr lang="en-GB" smtClean="0"/>
              <a:t>28/04/2026</a:t>
            </a:fld>
            <a:endParaRPr lang="en-GB"/>
          </a:p>
        </p:txBody>
      </p:sp>
      <p:sp>
        <p:nvSpPr>
          <p:cNvPr id="3" name="Footer Placeholder 2">
            <a:extLst>
              <a:ext uri="{FF2B5EF4-FFF2-40B4-BE49-F238E27FC236}">
                <a16:creationId xmlns:a16="http://schemas.microsoft.com/office/drawing/2014/main" id="{5B565BCB-0DAB-95FC-C4F9-FC137443134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6D7BCBB-9C69-B09F-B4EC-161CD4B035A5}"/>
              </a:ext>
            </a:extLst>
          </p:cNvPr>
          <p:cNvSpPr>
            <a:spLocks noGrp="1"/>
          </p:cNvSpPr>
          <p:nvPr>
            <p:ph type="sldNum" sz="quarter" idx="12"/>
          </p:nvPr>
        </p:nvSpPr>
        <p:spPr/>
        <p:txBody>
          <a:bodyPr/>
          <a:lstStyle/>
          <a:p>
            <a:fld id="{E5D2277D-989D-4417-8203-14F7F2F7E106}" type="slidenum">
              <a:rPr lang="en-GB" smtClean="0"/>
              <a:t>‹#›</a:t>
            </a:fld>
            <a:endParaRPr lang="en-GB"/>
          </a:p>
        </p:txBody>
      </p:sp>
    </p:spTree>
    <p:extLst>
      <p:ext uri="{BB962C8B-B14F-4D97-AF65-F5344CB8AC3E}">
        <p14:creationId xmlns:p14="http://schemas.microsoft.com/office/powerpoint/2010/main" val="1920634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9476B-C80D-B858-F8AD-F8622F07F7F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37CE38CD-944F-553C-EA99-7F765E9582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7C57930-4F13-B50A-832C-788C348F4C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E44EDA0-A38F-B0BD-5FEE-7C2C884E45C2}"/>
              </a:ext>
            </a:extLst>
          </p:cNvPr>
          <p:cNvSpPr>
            <a:spLocks noGrp="1"/>
          </p:cNvSpPr>
          <p:nvPr>
            <p:ph type="dt" sz="half" idx="10"/>
          </p:nvPr>
        </p:nvSpPr>
        <p:spPr/>
        <p:txBody>
          <a:bodyPr/>
          <a:lstStyle/>
          <a:p>
            <a:fld id="{1DB0C18F-0284-4331-8563-61FDC6D6966E}" type="datetimeFigureOut">
              <a:rPr lang="en-GB" smtClean="0"/>
              <a:t>28/04/2026</a:t>
            </a:fld>
            <a:endParaRPr lang="en-GB"/>
          </a:p>
        </p:txBody>
      </p:sp>
      <p:sp>
        <p:nvSpPr>
          <p:cNvPr id="6" name="Footer Placeholder 5">
            <a:extLst>
              <a:ext uri="{FF2B5EF4-FFF2-40B4-BE49-F238E27FC236}">
                <a16:creationId xmlns:a16="http://schemas.microsoft.com/office/drawing/2014/main" id="{3CA63389-6F77-776F-F161-93E9D96F92C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B094237-1CA4-3DD1-B4ED-C1DC310C039E}"/>
              </a:ext>
            </a:extLst>
          </p:cNvPr>
          <p:cNvSpPr>
            <a:spLocks noGrp="1"/>
          </p:cNvSpPr>
          <p:nvPr>
            <p:ph type="sldNum" sz="quarter" idx="12"/>
          </p:nvPr>
        </p:nvSpPr>
        <p:spPr/>
        <p:txBody>
          <a:bodyPr/>
          <a:lstStyle/>
          <a:p>
            <a:fld id="{E5D2277D-989D-4417-8203-14F7F2F7E106}" type="slidenum">
              <a:rPr lang="en-GB" smtClean="0"/>
              <a:t>‹#›</a:t>
            </a:fld>
            <a:endParaRPr lang="en-GB"/>
          </a:p>
        </p:txBody>
      </p:sp>
    </p:spTree>
    <p:extLst>
      <p:ext uri="{BB962C8B-B14F-4D97-AF65-F5344CB8AC3E}">
        <p14:creationId xmlns:p14="http://schemas.microsoft.com/office/powerpoint/2010/main" val="462432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09EB2-4C29-100A-FE2C-B9AE3E75E39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A4EB2984-853E-9095-1DF8-1E7DA677BB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51B9EDD-3E62-6110-6BBE-D209357E38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2670A3A-784F-D2A9-74AB-440466B5BE96}"/>
              </a:ext>
            </a:extLst>
          </p:cNvPr>
          <p:cNvSpPr>
            <a:spLocks noGrp="1"/>
          </p:cNvSpPr>
          <p:nvPr>
            <p:ph type="dt" sz="half" idx="10"/>
          </p:nvPr>
        </p:nvSpPr>
        <p:spPr/>
        <p:txBody>
          <a:bodyPr/>
          <a:lstStyle/>
          <a:p>
            <a:fld id="{1DB0C18F-0284-4331-8563-61FDC6D6966E}" type="datetimeFigureOut">
              <a:rPr lang="en-GB" smtClean="0"/>
              <a:t>28/04/2026</a:t>
            </a:fld>
            <a:endParaRPr lang="en-GB"/>
          </a:p>
        </p:txBody>
      </p:sp>
      <p:sp>
        <p:nvSpPr>
          <p:cNvPr id="6" name="Footer Placeholder 5">
            <a:extLst>
              <a:ext uri="{FF2B5EF4-FFF2-40B4-BE49-F238E27FC236}">
                <a16:creationId xmlns:a16="http://schemas.microsoft.com/office/drawing/2014/main" id="{E1C6C68D-DF3A-9A2D-A68C-40635BB8B8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2829F5-E74A-1D67-6393-380E55096F97}"/>
              </a:ext>
            </a:extLst>
          </p:cNvPr>
          <p:cNvSpPr>
            <a:spLocks noGrp="1"/>
          </p:cNvSpPr>
          <p:nvPr>
            <p:ph type="sldNum" sz="quarter" idx="12"/>
          </p:nvPr>
        </p:nvSpPr>
        <p:spPr/>
        <p:txBody>
          <a:bodyPr/>
          <a:lstStyle/>
          <a:p>
            <a:fld id="{E5D2277D-989D-4417-8203-14F7F2F7E106}" type="slidenum">
              <a:rPr lang="en-GB" smtClean="0"/>
              <a:t>‹#›</a:t>
            </a:fld>
            <a:endParaRPr lang="en-GB"/>
          </a:p>
        </p:txBody>
      </p:sp>
    </p:spTree>
    <p:extLst>
      <p:ext uri="{BB962C8B-B14F-4D97-AF65-F5344CB8AC3E}">
        <p14:creationId xmlns:p14="http://schemas.microsoft.com/office/powerpoint/2010/main" val="1310321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22902D-82E8-3BD6-F5C7-ABB0AC07C3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4D739095-CB49-9F6A-0618-72FFE126EA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163125D-E699-F33B-C45B-92147223CF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B0C18F-0284-4331-8563-61FDC6D6966E}" type="datetimeFigureOut">
              <a:rPr lang="en-GB" smtClean="0"/>
              <a:t>28/04/2026</a:t>
            </a:fld>
            <a:endParaRPr lang="en-GB"/>
          </a:p>
        </p:txBody>
      </p:sp>
      <p:sp>
        <p:nvSpPr>
          <p:cNvPr id="5" name="Footer Placeholder 4">
            <a:extLst>
              <a:ext uri="{FF2B5EF4-FFF2-40B4-BE49-F238E27FC236}">
                <a16:creationId xmlns:a16="http://schemas.microsoft.com/office/drawing/2014/main" id="{0251024E-7B7B-02C9-5367-FFAB3BE127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E389975-ABE1-4EEB-C69C-2D05E53218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5D2277D-989D-4417-8203-14F7F2F7E106}" type="slidenum">
              <a:rPr lang="en-GB" smtClean="0"/>
              <a:t>‹#›</a:t>
            </a:fld>
            <a:endParaRPr lang="en-GB"/>
          </a:p>
        </p:txBody>
      </p:sp>
    </p:spTree>
    <p:extLst>
      <p:ext uri="{BB962C8B-B14F-4D97-AF65-F5344CB8AC3E}">
        <p14:creationId xmlns:p14="http://schemas.microsoft.com/office/powerpoint/2010/main" val="3017579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1"/>
            <a:ext cx="12191990" cy="37425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9566136-9493-022E-CC57-9AACA338776B}"/>
              </a:ext>
            </a:extLst>
          </p:cNvPr>
          <p:cNvSpPr>
            <a:spLocks noGrp="1"/>
          </p:cNvSpPr>
          <p:nvPr>
            <p:ph type="ctrTitle"/>
          </p:nvPr>
        </p:nvSpPr>
        <p:spPr>
          <a:xfrm>
            <a:off x="1155558" y="637763"/>
            <a:ext cx="9889797" cy="2874471"/>
          </a:xfrm>
        </p:spPr>
        <p:txBody>
          <a:bodyPr anchor="ctr">
            <a:normAutofit/>
          </a:bodyPr>
          <a:lstStyle/>
          <a:p>
            <a:pPr algn="l"/>
            <a:r>
              <a:rPr lang="en-GB" sz="8000">
                <a:solidFill>
                  <a:schemeClr val="bg1"/>
                </a:solidFill>
              </a:rPr>
              <a:t>Business Continuity </a:t>
            </a:r>
          </a:p>
        </p:txBody>
      </p:sp>
      <p:sp>
        <p:nvSpPr>
          <p:cNvPr id="27" name="Rectangle 26">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3742597"/>
            <a:ext cx="12191990" cy="311540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7C6BE24D-2C7E-4BBE-64CD-30EA293A175D}"/>
              </a:ext>
            </a:extLst>
          </p:cNvPr>
          <p:cNvSpPr>
            <a:spLocks noGrp="1"/>
          </p:cNvSpPr>
          <p:nvPr>
            <p:ph type="subTitle" idx="1"/>
          </p:nvPr>
        </p:nvSpPr>
        <p:spPr>
          <a:xfrm>
            <a:off x="1155558" y="4307684"/>
            <a:ext cx="9544153" cy="1906846"/>
          </a:xfrm>
        </p:spPr>
        <p:txBody>
          <a:bodyPr anchor="t">
            <a:normAutofit/>
          </a:bodyPr>
          <a:lstStyle/>
          <a:p>
            <a:pPr algn="l"/>
            <a:r>
              <a:rPr lang="en-GB" sz="3200"/>
              <a:t> Critical Fuel Response</a:t>
            </a:r>
          </a:p>
        </p:txBody>
      </p:sp>
      <p:sp>
        <p:nvSpPr>
          <p:cNvPr id="29" name="Rectangle 28">
            <a:extLst>
              <a:ext uri="{FF2B5EF4-FFF2-40B4-BE49-F238E27FC236}">
                <a16:creationId xmlns:a16="http://schemas.microsoft.com/office/drawing/2014/main" id="{6832F003-FCA6-4CFB-A2EA-308F3AA257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1180" y="4101097"/>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168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48F671-5BB5-4A95-9B4F-5C593B6AB9B3}"/>
              </a:ext>
            </a:extLst>
          </p:cNvPr>
          <p:cNvSpPr>
            <a:spLocks noGrp="1"/>
          </p:cNvSpPr>
          <p:nvPr>
            <p:ph type="title"/>
          </p:nvPr>
        </p:nvSpPr>
        <p:spPr>
          <a:xfrm>
            <a:off x="1156851" y="637762"/>
            <a:ext cx="9888496" cy="900131"/>
          </a:xfrm>
        </p:spPr>
        <p:txBody>
          <a:bodyPr anchor="t">
            <a:normAutofit/>
          </a:bodyPr>
          <a:lstStyle/>
          <a:p>
            <a:r>
              <a:rPr lang="en-GB" sz="4000">
                <a:solidFill>
                  <a:schemeClr val="bg1"/>
                </a:solidFill>
              </a:rPr>
              <a:t>Intro </a:t>
            </a:r>
          </a:p>
        </p:txBody>
      </p:sp>
      <p:sp>
        <p:nvSpPr>
          <p:cNvPr id="11" name="Rectangle 10">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7650BC23-A536-AC3D-F77F-B41AE72C0F36}"/>
              </a:ext>
            </a:extLst>
          </p:cNvPr>
          <p:cNvSpPr>
            <a:spLocks noGrp="1"/>
          </p:cNvSpPr>
          <p:nvPr>
            <p:ph idx="1"/>
          </p:nvPr>
        </p:nvSpPr>
        <p:spPr>
          <a:xfrm>
            <a:off x="577516" y="1839389"/>
            <a:ext cx="11213431" cy="4681727"/>
          </a:xfrm>
        </p:spPr>
        <p:txBody>
          <a:bodyPr>
            <a:normAutofit lnSpcReduction="10000"/>
          </a:bodyPr>
          <a:lstStyle/>
          <a:p>
            <a:pPr marL="0" indent="0">
              <a:buNone/>
            </a:pPr>
            <a:endParaRPr lang="en-GB" sz="2400" dirty="0"/>
          </a:p>
          <a:p>
            <a:pPr marL="0" indent="0">
              <a:buNone/>
            </a:pPr>
            <a:r>
              <a:rPr lang="en-GB" dirty="0"/>
              <a:t>The current fuel crisis has transformed fuel from a manageable utility into a possible </a:t>
            </a:r>
            <a:r>
              <a:rPr lang="en-GB" b="1" dirty="0"/>
              <a:t>business continuity risk</a:t>
            </a:r>
            <a:r>
              <a:rPr lang="en-GB" dirty="0"/>
              <a:t>. </a:t>
            </a:r>
          </a:p>
          <a:p>
            <a:pPr marL="0" indent="0">
              <a:buNone/>
            </a:pPr>
            <a:r>
              <a:rPr lang="en-GB" dirty="0"/>
              <a:t>For most organisations, maintaining continuity during such a crisis requires moving beyond "business as usual" and adopting a </a:t>
            </a:r>
            <a:r>
              <a:rPr lang="en-GB" b="1" dirty="0"/>
              <a:t>resilience first approach</a:t>
            </a:r>
            <a:r>
              <a:rPr lang="en-GB" dirty="0"/>
              <a:t>. </a:t>
            </a:r>
          </a:p>
          <a:p>
            <a:pPr marL="0" indent="0">
              <a:buNone/>
            </a:pPr>
            <a:r>
              <a:rPr lang="en-GB" dirty="0"/>
              <a:t>This presentation asks management to consider the impact that a fuel shortage could affect their service.  </a:t>
            </a:r>
          </a:p>
          <a:p>
            <a:pPr marL="0" indent="0">
              <a:buNone/>
            </a:pPr>
            <a:r>
              <a:rPr lang="en-GB" dirty="0"/>
              <a:t>If the service is a critical and how it will function. </a:t>
            </a:r>
          </a:p>
          <a:p>
            <a:pPr marL="0" indent="0">
              <a:buNone/>
            </a:pPr>
            <a:r>
              <a:rPr lang="en-GB" dirty="0"/>
              <a:t>How, if the service can’t function it might pose risks to public health and wellbeing or safety across the city. </a:t>
            </a:r>
          </a:p>
        </p:txBody>
      </p:sp>
    </p:spTree>
    <p:extLst>
      <p:ext uri="{BB962C8B-B14F-4D97-AF65-F5344CB8AC3E}">
        <p14:creationId xmlns:p14="http://schemas.microsoft.com/office/powerpoint/2010/main" val="564205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5E0B88-276D-1411-AA63-BD1F666A2A11}"/>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EA0313-0440-6007-2BC8-3EB93134394F}"/>
              </a:ext>
            </a:extLst>
          </p:cNvPr>
          <p:cNvSpPr>
            <a:spLocks noGrp="1"/>
          </p:cNvSpPr>
          <p:nvPr>
            <p:ph type="title"/>
          </p:nvPr>
        </p:nvSpPr>
        <p:spPr>
          <a:xfrm>
            <a:off x="1156851" y="637762"/>
            <a:ext cx="9888496" cy="900131"/>
          </a:xfrm>
        </p:spPr>
        <p:txBody>
          <a:bodyPr anchor="t">
            <a:normAutofit/>
          </a:bodyPr>
          <a:lstStyle/>
          <a:p>
            <a:r>
              <a:rPr lang="en-GB" sz="4000" dirty="0">
                <a:solidFill>
                  <a:schemeClr val="bg1"/>
                </a:solidFill>
              </a:rPr>
              <a:t>Critical Service : Inquiries</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307F570-9A72-64F8-C9C2-3BD09B575228}"/>
              </a:ext>
            </a:extLst>
          </p:cNvPr>
          <p:cNvSpPr>
            <a:spLocks noGrp="1"/>
          </p:cNvSpPr>
          <p:nvPr>
            <p:ph idx="1"/>
          </p:nvPr>
        </p:nvSpPr>
        <p:spPr>
          <a:xfrm>
            <a:off x="1155548" y="2217343"/>
            <a:ext cx="9880893" cy="4209927"/>
          </a:xfrm>
        </p:spPr>
        <p:txBody>
          <a:bodyPr>
            <a:normAutofit lnSpcReduction="10000"/>
          </a:bodyPr>
          <a:lstStyle/>
          <a:p>
            <a:pPr marL="0" indent="0">
              <a:buNone/>
            </a:pPr>
            <a:r>
              <a:rPr lang="en-GB" sz="2400" b="1" dirty="0"/>
              <a:t>Question: </a:t>
            </a:r>
            <a:endParaRPr lang="en-GB" sz="2400" dirty="0"/>
          </a:p>
          <a:p>
            <a:r>
              <a:rPr lang="en-GB" sz="2400" dirty="0"/>
              <a:t>Do you have critical services for which you need fuel to run machines or equipment that are needed across the city.</a:t>
            </a:r>
          </a:p>
          <a:p>
            <a:r>
              <a:rPr lang="en-GB" sz="2400" dirty="0"/>
              <a:t>Do you have critical services where you are </a:t>
            </a:r>
            <a:r>
              <a:rPr lang="en-GB" sz="2400" dirty="0">
                <a:highlight>
                  <a:srgbClr val="FFFF00"/>
                </a:highlight>
              </a:rPr>
              <a:t>relying on people to be in certain places at certain times</a:t>
            </a:r>
            <a:r>
              <a:rPr lang="en-GB" sz="2400" dirty="0"/>
              <a:t> to attend appointments or deliver services.</a:t>
            </a:r>
          </a:p>
          <a:p>
            <a:r>
              <a:rPr lang="en-GB" sz="2400" dirty="0"/>
              <a:t>Does the </a:t>
            </a:r>
            <a:r>
              <a:rPr lang="en-GB" sz="2400" dirty="0">
                <a:highlight>
                  <a:srgbClr val="FFFF00"/>
                </a:highlight>
              </a:rPr>
              <a:t>non delivery of your critical service break the law </a:t>
            </a:r>
            <a:r>
              <a:rPr lang="en-GB" sz="2400" dirty="0"/>
              <a:t>if not delivered. </a:t>
            </a:r>
          </a:p>
          <a:p>
            <a:r>
              <a:rPr lang="en-GB" sz="2400" dirty="0"/>
              <a:t>Does not being able to do your job in the way you normally do it put people lives at risk. </a:t>
            </a:r>
          </a:p>
          <a:p>
            <a:r>
              <a:rPr lang="en-GB" sz="2400" dirty="0"/>
              <a:t>Do any critical services you commission do the above.</a:t>
            </a:r>
          </a:p>
          <a:p>
            <a:endParaRPr lang="en-GB" sz="2400" dirty="0"/>
          </a:p>
          <a:p>
            <a:pPr marL="0" indent="0">
              <a:buNone/>
            </a:pPr>
            <a:endParaRPr lang="en-GB" sz="2400" b="1" dirty="0"/>
          </a:p>
          <a:p>
            <a:endParaRPr lang="en-GB" sz="2400" dirty="0"/>
          </a:p>
          <a:p>
            <a:endParaRPr lang="en-GB" sz="2400" dirty="0"/>
          </a:p>
        </p:txBody>
      </p:sp>
    </p:spTree>
    <p:extLst>
      <p:ext uri="{BB962C8B-B14F-4D97-AF65-F5344CB8AC3E}">
        <p14:creationId xmlns:p14="http://schemas.microsoft.com/office/powerpoint/2010/main" val="3202328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E24702-56DC-4C53-4FC0-AE5E3CDB0A61}"/>
              </a:ext>
            </a:extLst>
          </p:cNvPr>
          <p:cNvSpPr>
            <a:spLocks noGrp="1"/>
          </p:cNvSpPr>
          <p:nvPr>
            <p:ph type="title"/>
          </p:nvPr>
        </p:nvSpPr>
        <p:spPr>
          <a:xfrm>
            <a:off x="1156851" y="637762"/>
            <a:ext cx="9888496" cy="900131"/>
          </a:xfrm>
        </p:spPr>
        <p:txBody>
          <a:bodyPr anchor="t">
            <a:normAutofit/>
          </a:bodyPr>
          <a:lstStyle/>
          <a:p>
            <a:r>
              <a:rPr lang="en-GB" sz="4000" dirty="0">
                <a:solidFill>
                  <a:schemeClr val="bg1"/>
                </a:solidFill>
              </a:rPr>
              <a:t>Fuel Usage Examples</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31FABC4-CA4B-FE20-EA95-8B1D21BE9C2C}"/>
              </a:ext>
            </a:extLst>
          </p:cNvPr>
          <p:cNvSpPr>
            <a:spLocks noGrp="1"/>
          </p:cNvSpPr>
          <p:nvPr>
            <p:ph idx="1"/>
          </p:nvPr>
        </p:nvSpPr>
        <p:spPr>
          <a:xfrm>
            <a:off x="1155548" y="2217343"/>
            <a:ext cx="9880893" cy="3959619"/>
          </a:xfrm>
        </p:spPr>
        <p:txBody>
          <a:bodyPr>
            <a:normAutofit lnSpcReduction="10000"/>
          </a:bodyPr>
          <a:lstStyle/>
          <a:p>
            <a:r>
              <a:rPr lang="en-GB" sz="2400" dirty="0"/>
              <a:t>Children and Adult Social Services including care services, meal services, visits to vulnerable people, home assessments etc</a:t>
            </a:r>
          </a:p>
          <a:p>
            <a:r>
              <a:rPr lang="en-GB" sz="2400" dirty="0"/>
              <a:t>Education Services such as </a:t>
            </a:r>
            <a:r>
              <a:rPr lang="en-GB" sz="2400" dirty="0">
                <a:highlight>
                  <a:srgbClr val="FFFF00"/>
                </a:highlight>
              </a:rPr>
              <a:t>school transport and school meals </a:t>
            </a:r>
            <a:r>
              <a:rPr lang="en-GB" sz="2400" dirty="0"/>
              <a:t>etc</a:t>
            </a:r>
          </a:p>
          <a:p>
            <a:r>
              <a:rPr lang="en-GB" sz="2400" dirty="0"/>
              <a:t>Environmental Services such as refuse collection, disposal and recycling, road maintenance etc</a:t>
            </a:r>
          </a:p>
          <a:p>
            <a:r>
              <a:rPr lang="en-GB" sz="2400" dirty="0"/>
              <a:t>Housing Services like social housing emergency repairs teams etc</a:t>
            </a:r>
          </a:p>
          <a:p>
            <a:r>
              <a:rPr lang="en-GB" sz="2400" dirty="0">
                <a:highlight>
                  <a:srgbClr val="FFFF00"/>
                </a:highlight>
              </a:rPr>
              <a:t>Workers that that are expected to work in a particular place such as Gateways or Schools </a:t>
            </a:r>
          </a:p>
          <a:p>
            <a:r>
              <a:rPr lang="en-GB" sz="2400" dirty="0"/>
              <a:t>Front of house staff, youth workers, early help workers public health workers etc</a:t>
            </a:r>
          </a:p>
          <a:p>
            <a:pPr marL="0" indent="0">
              <a:buNone/>
            </a:pPr>
            <a:endParaRPr lang="en-GB" sz="2400" dirty="0"/>
          </a:p>
          <a:p>
            <a:endParaRPr lang="en-GB" sz="2400" dirty="0"/>
          </a:p>
        </p:txBody>
      </p:sp>
    </p:spTree>
    <p:extLst>
      <p:ext uri="{BB962C8B-B14F-4D97-AF65-F5344CB8AC3E}">
        <p14:creationId xmlns:p14="http://schemas.microsoft.com/office/powerpoint/2010/main" val="1228682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269E17-7B1B-7EED-F1C7-E4F43F4AB20E}"/>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955F19-1ED5-68F6-4AF4-57B326F2E275}"/>
              </a:ext>
            </a:extLst>
          </p:cNvPr>
          <p:cNvSpPr>
            <a:spLocks noGrp="1"/>
          </p:cNvSpPr>
          <p:nvPr>
            <p:ph type="title"/>
          </p:nvPr>
        </p:nvSpPr>
        <p:spPr>
          <a:xfrm>
            <a:off x="1156851" y="637762"/>
            <a:ext cx="9888496" cy="900131"/>
          </a:xfrm>
        </p:spPr>
        <p:txBody>
          <a:bodyPr anchor="t">
            <a:normAutofit/>
          </a:bodyPr>
          <a:lstStyle/>
          <a:p>
            <a:r>
              <a:rPr lang="en-GB" sz="4000" dirty="0">
                <a:solidFill>
                  <a:schemeClr val="bg1"/>
                </a:solidFill>
              </a:rPr>
              <a:t>Fuel Usage: Inquiries  </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B0C480C-9CA3-2E7D-50E4-91B39850886A}"/>
              </a:ext>
            </a:extLst>
          </p:cNvPr>
          <p:cNvSpPr>
            <a:spLocks noGrp="1"/>
          </p:cNvSpPr>
          <p:nvPr>
            <p:ph idx="1"/>
          </p:nvPr>
        </p:nvSpPr>
        <p:spPr>
          <a:xfrm>
            <a:off x="1155548" y="2217343"/>
            <a:ext cx="9880893" cy="4354306"/>
          </a:xfrm>
        </p:spPr>
        <p:txBody>
          <a:bodyPr>
            <a:normAutofit fontScale="85000" lnSpcReduction="20000"/>
          </a:bodyPr>
          <a:lstStyle/>
          <a:p>
            <a:pPr marL="0" indent="0">
              <a:buNone/>
            </a:pPr>
            <a:r>
              <a:rPr lang="en-GB" dirty="0">
                <a:highlight>
                  <a:srgbClr val="FFFF00"/>
                </a:highlight>
              </a:rPr>
              <a:t>Have you identified key staff that may live outside of the area of Salford  that are key to the critical delivery of services and if couldn’t get to work would have a detrimental effect on the delivery of your services. </a:t>
            </a:r>
          </a:p>
          <a:p>
            <a:pPr marL="0" indent="0">
              <a:buNone/>
            </a:pPr>
            <a:endParaRPr lang="en-GB" dirty="0">
              <a:highlight>
                <a:srgbClr val="FFFF00"/>
              </a:highlight>
            </a:endParaRPr>
          </a:p>
          <a:p>
            <a:pPr marL="0" indent="0">
              <a:buNone/>
            </a:pPr>
            <a:r>
              <a:rPr lang="en-GB" dirty="0"/>
              <a:t>Do you have workers that may have to prioritise caring responsibilities over using fuel to come into work. </a:t>
            </a:r>
          </a:p>
          <a:p>
            <a:pPr marL="0" indent="0">
              <a:buNone/>
            </a:pPr>
            <a:endParaRPr lang="en-GB" dirty="0"/>
          </a:p>
          <a:p>
            <a:pPr marL="0" indent="0">
              <a:buNone/>
            </a:pPr>
            <a:r>
              <a:rPr lang="en-GB" dirty="0"/>
              <a:t>If prices continue to rise do you have staff who may struggle financially to come into work. </a:t>
            </a:r>
          </a:p>
          <a:p>
            <a:pPr marL="0" indent="0">
              <a:buNone/>
            </a:pPr>
            <a:endParaRPr lang="en-GB" dirty="0"/>
          </a:p>
          <a:p>
            <a:pPr marL="0" indent="0">
              <a:buNone/>
            </a:pPr>
            <a:r>
              <a:rPr lang="en-GB" dirty="0">
                <a:highlight>
                  <a:srgbClr val="FFFF00"/>
                </a:highlight>
              </a:rPr>
              <a:t>If there is a fuel shortage are those members of staff relying on public transport going to be affected</a:t>
            </a:r>
            <a:r>
              <a:rPr lang="en-GB" dirty="0"/>
              <a:t>. </a:t>
            </a:r>
          </a:p>
          <a:p>
            <a:pPr marL="0" indent="0">
              <a:buNone/>
            </a:pPr>
            <a:r>
              <a:rPr lang="en-GB" dirty="0"/>
              <a:t> </a:t>
            </a:r>
          </a:p>
          <a:p>
            <a:endParaRPr lang="en-GB" sz="2200" dirty="0"/>
          </a:p>
        </p:txBody>
      </p:sp>
    </p:spTree>
    <p:extLst>
      <p:ext uri="{BB962C8B-B14F-4D97-AF65-F5344CB8AC3E}">
        <p14:creationId xmlns:p14="http://schemas.microsoft.com/office/powerpoint/2010/main" val="1337917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6D4F99-25A0-93BC-54F6-C8E9C0F52D91}"/>
              </a:ext>
            </a:extLst>
          </p:cNvPr>
          <p:cNvSpPr>
            <a:spLocks noGrp="1"/>
          </p:cNvSpPr>
          <p:nvPr>
            <p:ph type="title"/>
          </p:nvPr>
        </p:nvSpPr>
        <p:spPr>
          <a:xfrm>
            <a:off x="1156851" y="637762"/>
            <a:ext cx="9888496" cy="900131"/>
          </a:xfrm>
        </p:spPr>
        <p:txBody>
          <a:bodyPr anchor="t">
            <a:normAutofit/>
          </a:bodyPr>
          <a:lstStyle/>
          <a:p>
            <a:r>
              <a:rPr lang="en-GB" sz="4000" dirty="0">
                <a:solidFill>
                  <a:schemeClr val="bg1"/>
                </a:solidFill>
              </a:rPr>
              <a:t>Service Planning: Enquires</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B6A3D93-D146-33FC-E622-DDBB72F3BD39}"/>
              </a:ext>
            </a:extLst>
          </p:cNvPr>
          <p:cNvSpPr>
            <a:spLocks noGrp="1"/>
          </p:cNvSpPr>
          <p:nvPr>
            <p:ph idx="1"/>
          </p:nvPr>
        </p:nvSpPr>
        <p:spPr>
          <a:xfrm>
            <a:off x="1155548" y="2217343"/>
            <a:ext cx="9880893" cy="3959619"/>
          </a:xfrm>
        </p:spPr>
        <p:txBody>
          <a:bodyPr>
            <a:normAutofit fontScale="92500" lnSpcReduction="10000"/>
          </a:bodyPr>
          <a:lstStyle/>
          <a:p>
            <a:r>
              <a:rPr lang="en-GB" sz="2400" dirty="0"/>
              <a:t>Are you a critical service? How are you planning to mitigate the risks of a fuel shortage? </a:t>
            </a:r>
          </a:p>
          <a:p>
            <a:endParaRPr lang="en-GB" sz="2400" dirty="0"/>
          </a:p>
          <a:p>
            <a:r>
              <a:rPr lang="en-GB" sz="2400" dirty="0"/>
              <a:t>Have you got the right people around the table to have your specific business continuity conversations. Social care managers, transport managers etc </a:t>
            </a:r>
          </a:p>
          <a:p>
            <a:endParaRPr lang="en-GB" sz="2400" dirty="0"/>
          </a:p>
          <a:p>
            <a:r>
              <a:rPr lang="en-GB" sz="2400" dirty="0"/>
              <a:t>If you rely on commissioning services, how are they mitigating the risk of a fuel shortage.</a:t>
            </a:r>
          </a:p>
          <a:p>
            <a:pPr marL="0" indent="0">
              <a:buNone/>
            </a:pPr>
            <a:endParaRPr lang="en-GB" sz="2400" dirty="0"/>
          </a:p>
          <a:p>
            <a:r>
              <a:rPr lang="en-GB" sz="2400" dirty="0"/>
              <a:t>Have you prioritised the critical equipment you use that needs fuel to run, so you only use what you need and do the right people know this.  </a:t>
            </a:r>
          </a:p>
          <a:p>
            <a:endParaRPr lang="en-GB" sz="2400" dirty="0"/>
          </a:p>
          <a:p>
            <a:endParaRPr lang="en-GB" sz="2400" dirty="0"/>
          </a:p>
        </p:txBody>
      </p:sp>
    </p:spTree>
    <p:extLst>
      <p:ext uri="{BB962C8B-B14F-4D97-AF65-F5344CB8AC3E}">
        <p14:creationId xmlns:p14="http://schemas.microsoft.com/office/powerpoint/2010/main" val="1340687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411DA47-B823-B95B-FBE1-C895895FCF0A}"/>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202617-828E-B9C0-7FE3-DB43C585009A}"/>
              </a:ext>
            </a:extLst>
          </p:cNvPr>
          <p:cNvSpPr>
            <a:spLocks noGrp="1"/>
          </p:cNvSpPr>
          <p:nvPr>
            <p:ph type="title"/>
          </p:nvPr>
        </p:nvSpPr>
        <p:spPr>
          <a:xfrm>
            <a:off x="1156851" y="637762"/>
            <a:ext cx="9888496" cy="900131"/>
          </a:xfrm>
        </p:spPr>
        <p:txBody>
          <a:bodyPr anchor="t">
            <a:normAutofit/>
          </a:bodyPr>
          <a:lstStyle/>
          <a:p>
            <a:r>
              <a:rPr lang="en-GB" sz="4000" dirty="0">
                <a:solidFill>
                  <a:schemeClr val="bg1"/>
                </a:solidFill>
              </a:rPr>
              <a:t>Service Planning: Enquires</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AB89F8C-F048-D8F8-39AD-B7DB81BA8958}"/>
              </a:ext>
            </a:extLst>
          </p:cNvPr>
          <p:cNvSpPr>
            <a:spLocks noGrp="1"/>
          </p:cNvSpPr>
          <p:nvPr>
            <p:ph idx="1"/>
          </p:nvPr>
        </p:nvSpPr>
        <p:spPr>
          <a:xfrm>
            <a:off x="830180" y="2217343"/>
            <a:ext cx="10467474" cy="4185864"/>
          </a:xfrm>
        </p:spPr>
        <p:txBody>
          <a:bodyPr>
            <a:normAutofit fontScale="92500" lnSpcReduction="10000"/>
          </a:bodyPr>
          <a:lstStyle/>
          <a:p>
            <a:r>
              <a:rPr lang="en-GB" sz="2400" dirty="0"/>
              <a:t>If you are not a critical service at but your service is heavily relied upon, what mitigations have you also put in place to reduce risks. </a:t>
            </a:r>
          </a:p>
          <a:p>
            <a:pPr marL="0" indent="0">
              <a:buNone/>
            </a:pPr>
            <a:endParaRPr lang="en-GB" sz="2400" dirty="0"/>
          </a:p>
          <a:p>
            <a:r>
              <a:rPr lang="en-GB" sz="2400" dirty="0"/>
              <a:t> HR teams if staffing issues occur do we have HR policies in place that reflects the unique circumstances that a fuel shortage may bring. </a:t>
            </a:r>
          </a:p>
          <a:p>
            <a:endParaRPr lang="en-GB" sz="2400" dirty="0"/>
          </a:p>
          <a:p>
            <a:r>
              <a:rPr lang="en-GB" sz="2400" dirty="0"/>
              <a:t>Has communications to frontline service teams on fuel conservation measures and prioritisation issues in advance of any potential shortages to conserve fuel usage been discussed.</a:t>
            </a:r>
          </a:p>
          <a:p>
            <a:endParaRPr lang="en-GB" sz="2400" dirty="0"/>
          </a:p>
          <a:p>
            <a:r>
              <a:rPr lang="en-GB" sz="2400" dirty="0"/>
              <a:t>Are your BCP’s BIA’s up to date with the relevant information that reflect how critical your service is. </a:t>
            </a:r>
          </a:p>
          <a:p>
            <a:endParaRPr lang="en-GB" sz="2000" dirty="0"/>
          </a:p>
        </p:txBody>
      </p:sp>
    </p:spTree>
    <p:extLst>
      <p:ext uri="{BB962C8B-B14F-4D97-AF65-F5344CB8AC3E}">
        <p14:creationId xmlns:p14="http://schemas.microsoft.com/office/powerpoint/2010/main" val="823961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DFD9CD-D9EA-67E6-C516-D56CA3A74846}"/>
              </a:ext>
            </a:extLst>
          </p:cNvPr>
          <p:cNvSpPr>
            <a:spLocks noGrp="1"/>
          </p:cNvSpPr>
          <p:nvPr>
            <p:ph type="title"/>
          </p:nvPr>
        </p:nvSpPr>
        <p:spPr>
          <a:xfrm>
            <a:off x="1156851" y="637762"/>
            <a:ext cx="9888496" cy="900131"/>
          </a:xfrm>
        </p:spPr>
        <p:txBody>
          <a:bodyPr anchor="t">
            <a:normAutofit/>
          </a:bodyPr>
          <a:lstStyle/>
          <a:p>
            <a:r>
              <a:rPr lang="en-GB" sz="4000">
                <a:solidFill>
                  <a:schemeClr val="bg1"/>
                </a:solidFill>
              </a:rPr>
              <a:t>Possible Moderations</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C042D25-A32F-D7E0-D8B8-97AD28EC2D3F}"/>
              </a:ext>
            </a:extLst>
          </p:cNvPr>
          <p:cNvSpPr>
            <a:spLocks noGrp="1"/>
          </p:cNvSpPr>
          <p:nvPr>
            <p:ph idx="1"/>
          </p:nvPr>
        </p:nvSpPr>
        <p:spPr>
          <a:xfrm>
            <a:off x="1155548" y="2217343"/>
            <a:ext cx="9880893" cy="3959619"/>
          </a:xfrm>
        </p:spPr>
        <p:txBody>
          <a:bodyPr>
            <a:normAutofit/>
          </a:bodyPr>
          <a:lstStyle/>
          <a:p>
            <a:r>
              <a:rPr lang="en-GB" sz="2200" dirty="0"/>
              <a:t>Encouraging a switch to using public transport to get into work wherever possible </a:t>
            </a:r>
          </a:p>
          <a:p>
            <a:r>
              <a:rPr lang="en-GB" sz="2200" dirty="0"/>
              <a:t> Working from home </a:t>
            </a:r>
          </a:p>
          <a:p>
            <a:r>
              <a:rPr lang="en-GB" sz="2200" dirty="0"/>
              <a:t>Teams </a:t>
            </a:r>
          </a:p>
          <a:p>
            <a:r>
              <a:rPr lang="en-GB" sz="2200" dirty="0"/>
              <a:t>Providing incentives or encouraging car-sharing with colleagues </a:t>
            </a:r>
          </a:p>
          <a:p>
            <a:r>
              <a:rPr lang="en-GB" sz="2200" dirty="0"/>
              <a:t>Using meeting venues that are easily accessible by public transport or using temporary ‘hubs’ in more local</a:t>
            </a:r>
          </a:p>
          <a:p>
            <a:r>
              <a:rPr lang="en-GB" sz="2200" dirty="0"/>
              <a:t>Parental leave rights  </a:t>
            </a:r>
          </a:p>
          <a:p>
            <a:r>
              <a:rPr lang="en-GB" sz="2200" dirty="0"/>
              <a:t>Different working hours to accommodate fuel saving measures / car share arrangements / childcare cover. </a:t>
            </a:r>
          </a:p>
        </p:txBody>
      </p:sp>
    </p:spTree>
    <p:extLst>
      <p:ext uri="{BB962C8B-B14F-4D97-AF65-F5344CB8AC3E}">
        <p14:creationId xmlns:p14="http://schemas.microsoft.com/office/powerpoint/2010/main" val="26706687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68c00060-d80e-40a5-b83f-3b8a5bc570b5}" enabled="0" method="" siteId="{68c00060-d80e-40a5-b83f-3b8a5bc570b5}" removed="1"/>
</clbl:labelList>
</file>

<file path=docProps/app.xml><?xml version="1.0" encoding="utf-8"?>
<Properties xmlns="http://schemas.openxmlformats.org/officeDocument/2006/extended-properties" xmlns:vt="http://schemas.openxmlformats.org/officeDocument/2006/docPropsVTypes">
  <TotalTime>0</TotalTime>
  <Words>653</Words>
  <Application>Microsoft Office PowerPoint</Application>
  <PresentationFormat>Widescreen</PresentationFormat>
  <Paragraphs>58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Business Continuity </vt:lpstr>
      <vt:lpstr>Intro </vt:lpstr>
      <vt:lpstr>Critical Service : Inquiries</vt:lpstr>
      <vt:lpstr>Fuel Usage Examples</vt:lpstr>
      <vt:lpstr>Fuel Usage: Inquiries  </vt:lpstr>
      <vt:lpstr>Service Planning: Enquires</vt:lpstr>
      <vt:lpstr>Service Planning: Enquires</vt:lpstr>
      <vt:lpstr>Possible Moderations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Cassidy, Denee</dc:creator>
  <cp:lastModifiedBy>Borg, Deborah</cp:lastModifiedBy>
  <cp:revision>4</cp:revision>
  <dcterms:created xsi:type="dcterms:W3CDTF">2026-04-20T09:59:14Z</dcterms:created>
  <dcterms:modified xsi:type="dcterms:W3CDTF">2026-04-28T08:21:18Z</dcterms:modified>
</cp:coreProperties>
</file>